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4" r:id="rId4"/>
    <p:sldId id="261" r:id="rId5"/>
    <p:sldId id="263" r:id="rId6"/>
    <p:sldId id="262" r:id="rId7"/>
    <p:sldId id="265" r:id="rId8"/>
    <p:sldId id="266" r:id="rId9"/>
    <p:sldId id="267" r:id="rId10"/>
    <p:sldId id="272" r:id="rId11"/>
    <p:sldId id="269" r:id="rId12"/>
    <p:sldId id="268" r:id="rId13"/>
    <p:sldId id="290" r:id="rId14"/>
    <p:sldId id="270" r:id="rId15"/>
    <p:sldId id="271" r:id="rId16"/>
    <p:sldId id="274" r:id="rId17"/>
    <p:sldId id="275" r:id="rId18"/>
    <p:sldId id="273" r:id="rId19"/>
    <p:sldId id="276" r:id="rId20"/>
    <p:sldId id="277" r:id="rId21"/>
    <p:sldId id="278" r:id="rId22"/>
    <p:sldId id="279" r:id="rId23"/>
    <p:sldId id="281" r:id="rId24"/>
    <p:sldId id="280" r:id="rId25"/>
    <p:sldId id="292" r:id="rId26"/>
    <p:sldId id="283" r:id="rId27"/>
    <p:sldId id="284" r:id="rId28"/>
    <p:sldId id="285" r:id="rId29"/>
    <p:sldId id="286" r:id="rId30"/>
    <p:sldId id="287" r:id="rId31"/>
    <p:sldId id="289" r:id="rId32"/>
    <p:sldId id="288" r:id="rId33"/>
  </p:sldIdLst>
  <p:sldSz cx="9144000" cy="6858000" type="screen4x3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A41CF-EED8-49FB-A201-F178867DE94B}" type="datetimeFigureOut">
              <a:rPr lang="en-AU" smtClean="0"/>
              <a:t>20/08/2015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3057C-6F19-4AFD-9E25-0E06CB7528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726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3AFE4-AF61-4F06-9035-4BF0D5F7CF9F}" type="datetimeFigureOut">
              <a:rPr lang="en-US"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FDB9B-728E-4FBA-8FB2-651A92E35E9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83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DB9B-728E-4FBA-8FB2-651A92E35E9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6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DB9B-728E-4FBA-8FB2-651A92E35E9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6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DB9B-728E-4FBA-8FB2-651A92E35E9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3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DB9B-728E-4FBA-8FB2-651A92E35E9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4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DB9B-728E-4FBA-8FB2-651A92E35E9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4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DB9B-728E-4FBA-8FB2-651A92E35E94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8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DB9B-728E-4FBA-8FB2-651A92E35E94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71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DB9B-728E-4FBA-8FB2-651A92E35E9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0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DB9B-728E-4FBA-8FB2-651A92E35E9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6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DB9B-728E-4FBA-8FB2-651A92E35E9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90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FDB9B-728E-4FBA-8FB2-651A92E35E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0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D783D13C-8A47-415C-9CBD-A7F255A3797D}" type="datetime1">
              <a:rPr lang="en-AU" smtClean="0"/>
              <a:t>20/08/2015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76759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F94D-7AB3-4022-955B-6E5FC627A963}" type="datetime1">
              <a:rPr lang="en-AU" smtClean="0"/>
              <a:t>20/08/2015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261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D324-0AC5-4A47-A12D-622F22AEBE66}" type="datetime1">
              <a:rPr lang="en-AU" smtClean="0"/>
              <a:t>20/08/2015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982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72AE-9D93-42BE-8272-A55C6E44F8DF}" type="datetime1">
              <a:rPr lang="en-AU" smtClean="0"/>
              <a:t>20/08/2015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76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5761-5EB3-452B-B03F-6AAE08D9B45A}" type="datetime1">
              <a:rPr lang="en-AU" smtClean="0"/>
              <a:t>20/08/2015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245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0A83C-BF34-4688-B7EA-6F8954CB3520}" type="datetime1">
              <a:rPr lang="en-AU" smtClean="0"/>
              <a:t>20/08/2015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061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2AFD-C7AC-40EF-B0A2-AF393904F1D4}" type="datetime1">
              <a:rPr lang="en-AU" smtClean="0"/>
              <a:t>20/08/2015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8132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61B5-3398-46B5-883A-2CE1C9A00BE9}" type="datetime1">
              <a:rPr lang="en-AU" smtClean="0"/>
              <a:t>20/08/2015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9029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41DA-A9BF-47A9-8A84-90C1ED38081E}" type="datetime1">
              <a:rPr lang="en-AU" smtClean="0"/>
              <a:t>20/08/2015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610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CC0BAE8F-C8FD-4628-9BF0-8FB59016E735}" type="datetime1">
              <a:rPr lang="en-AU" smtClean="0"/>
              <a:t>20/08/2015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93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DE1F-4720-4CE0-9503-44B4A63E8C63}" type="datetime1">
              <a:rPr lang="en-AU" smtClean="0"/>
              <a:t>20/08/2015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9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25A2-206D-4544-A157-610A763A9AF0}" type="datetime1">
              <a:rPr lang="en-AU" smtClean="0"/>
              <a:t>20/08/2015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266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B4E8F-E865-44D5-9972-AE3DA2B74F2F}" type="datetime1">
              <a:rPr lang="en-AU" smtClean="0"/>
              <a:t>20/08/2015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279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61778-9552-42D1-9E98-D7A46BCB7E6D}" type="datetime1">
              <a:rPr lang="en-AU" smtClean="0"/>
              <a:t>20/08/2015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31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E733C-70E3-47A7-BAC2-B247BF952913}" type="datetime1">
              <a:rPr lang="en-AU" smtClean="0"/>
              <a:t>20/08/2015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3908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EA8F-A194-4E9A-940F-90A27E4F4273}" type="datetime1">
              <a:rPr lang="en-AU" smtClean="0"/>
              <a:t>20/08/2015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93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4F003-CCFB-493D-ADC4-3A6F1B5D74DD}" type="datetime1">
              <a:rPr lang="en-AU" smtClean="0"/>
              <a:t>20/08/2015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10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4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189871-DF98-4190-9C33-69A07755AA8D}" type="datetime1">
              <a:rPr lang="en-AU" smtClean="0"/>
              <a:t>20/08/2015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7D01AF-C062-43D7-B8C5-2C931529635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622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nABCofProstateCancer" TargetMode="External"/><Relationship Id="rId2" Type="http://schemas.openxmlformats.org/officeDocument/2006/relationships/hyperlink" Target="http://www.anabcofprostatecancer.com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abcofprostatecancer@gmail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836712"/>
            <a:ext cx="6947127" cy="3488266"/>
          </a:xfrm>
        </p:spPr>
        <p:txBody>
          <a:bodyPr>
            <a:normAutofit/>
          </a:bodyPr>
          <a:lstStyle/>
          <a:p>
            <a:r>
              <a:rPr lang="en-AU" b="1" dirty="0">
                <a:latin typeface="Calibri" panose="020F0502020204030204" pitchFamily="34" charset="0"/>
              </a:rPr>
              <a:t>My Journey over 4 Continents to find the Best Prostate Cancer Cure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4941168"/>
            <a:ext cx="5762625" cy="1501321"/>
          </a:xfrm>
        </p:spPr>
        <p:txBody>
          <a:bodyPr/>
          <a:lstStyle/>
          <a:p>
            <a:r>
              <a:rPr lang="en-AU" sz="3200" b="1" dirty="0" smtClean="0">
                <a:latin typeface="Calibri" panose="020F0502020204030204" pitchFamily="34" charset="0"/>
              </a:rPr>
              <a:t>Alan Lawrenson</a:t>
            </a:r>
            <a:endParaRPr lang="en-AU" sz="32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z="1400" b="1" dirty="0" smtClean="0"/>
              <a:t>This Presentation is NOT medical advice.</a:t>
            </a:r>
            <a:endParaRPr lang="en-AU" sz="1400" b="1" dirty="0"/>
          </a:p>
        </p:txBody>
      </p:sp>
    </p:spTree>
    <p:extLst>
      <p:ext uri="{BB962C8B-B14F-4D97-AF65-F5344CB8AC3E}">
        <p14:creationId xmlns:p14="http://schemas.microsoft.com/office/powerpoint/2010/main" val="19598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3458" y="332657"/>
            <a:ext cx="7704667" cy="1102580"/>
          </a:xfrm>
        </p:spPr>
        <p:txBody>
          <a:bodyPr>
            <a:normAutofit/>
          </a:bodyPr>
          <a:lstStyle/>
          <a:p>
            <a:r>
              <a:rPr lang="en-AU" b="1" dirty="0" smtClean="0">
                <a:latin typeface="Calibri" panose="020F0502020204030204" pitchFamily="34" charset="0"/>
              </a:rPr>
              <a:t>Side Effects of Treatment</a:t>
            </a:r>
            <a:br>
              <a:rPr lang="en-AU" b="1" dirty="0" smtClean="0">
                <a:latin typeface="Calibri" panose="020F0502020204030204" pitchFamily="34" charset="0"/>
              </a:rPr>
            </a:br>
            <a:r>
              <a:rPr lang="en-AU" sz="1800" b="1" dirty="0" smtClean="0">
                <a:latin typeface="Calibri" panose="020F0502020204030204" pitchFamily="34" charset="0"/>
              </a:rPr>
              <a:t>       % of Patients Treated</a:t>
            </a:r>
            <a:endParaRPr lang="en-AU" sz="1800" b="1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2134" y="6525342"/>
            <a:ext cx="7647014" cy="3326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dirty="0" smtClean="0"/>
              <a:t>									</a:t>
            </a:r>
            <a:r>
              <a:rPr lang="en-AU" sz="1500" dirty="0" smtClean="0">
                <a:latin typeface="Calibri" panose="020F0502020204030204" pitchFamily="34" charset="0"/>
              </a:rPr>
              <a:t>Data from </a:t>
            </a:r>
            <a:r>
              <a:rPr lang="en-AU" sz="1500" dirty="0" err="1" smtClean="0">
                <a:latin typeface="Calibri" panose="020F0502020204030204" pitchFamily="34" charset="0"/>
              </a:rPr>
              <a:t>LaZure</a:t>
            </a:r>
            <a:r>
              <a:rPr lang="en-AU" sz="1500" dirty="0" smtClean="0">
                <a:latin typeface="Calibri" panose="020F0502020204030204" pitchFamily="34" charset="0"/>
              </a:rPr>
              <a:t> Scientific Inc.</a:t>
            </a:r>
            <a:endParaRPr lang="en-AU" sz="1500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391902"/>
            <a:ext cx="6734290" cy="477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476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87623"/>
          </a:xfrm>
        </p:spPr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Decision Time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1844825"/>
            <a:ext cx="3456291" cy="648072"/>
          </a:xfrm>
        </p:spPr>
        <p:txBody>
          <a:bodyPr/>
          <a:lstStyle/>
          <a:p>
            <a:r>
              <a:rPr lang="en-A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What was Out</a:t>
            </a:r>
            <a:endParaRPr lang="en-AU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HDR Brachytherapy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Hyperthermia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Prostatectomy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HIFU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X-Ray Radiation</a:t>
            </a:r>
            <a:endParaRPr lang="en-AU" sz="2400" b="1" dirty="0"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61710" y="1844824"/>
            <a:ext cx="3467806" cy="648072"/>
          </a:xfrm>
        </p:spPr>
        <p:txBody>
          <a:bodyPr/>
          <a:lstStyle/>
          <a:p>
            <a:r>
              <a:rPr lang="en-AU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Why</a:t>
            </a:r>
            <a:endParaRPr lang="en-AU" sz="3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3356992"/>
            <a:ext cx="3672248" cy="27372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High Urinary Damage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TURP Scar Tissue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23% Have Recurrence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Was then out of Favour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Rectal Burning +++</a:t>
            </a:r>
            <a:endParaRPr lang="en-AU" sz="2400" b="1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11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80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159023"/>
          </a:xfrm>
        </p:spPr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Its Proton Beam in Korea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200" b="1" dirty="0" smtClean="0">
                <a:latin typeface="Calibri" panose="020F0502020204030204" pitchFamily="34" charset="0"/>
              </a:rPr>
              <a:t>Pluses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200" b="1" dirty="0" smtClean="0">
                <a:latin typeface="Calibri" panose="020F0502020204030204" pitchFamily="34" charset="0"/>
              </a:rPr>
              <a:t>Least Damage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200" b="1" dirty="0" smtClean="0">
                <a:latin typeface="Calibri" panose="020F0502020204030204" pitchFamily="34" charset="0"/>
              </a:rPr>
              <a:t>No Infection Risk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200" b="1" dirty="0" smtClean="0">
                <a:latin typeface="Calibri" panose="020F0502020204030204" pitchFamily="34" charset="0"/>
              </a:rPr>
              <a:t>$40,000 Less than USA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200" b="1" dirty="0" smtClean="0">
                <a:latin typeface="Calibri" panose="020F0502020204030204" pitchFamily="34" charset="0"/>
              </a:rPr>
              <a:t>Treatment + Holiday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2200" b="1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46904" y="2276872"/>
            <a:ext cx="3739896" cy="37369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200" b="1" dirty="0" smtClean="0">
                <a:latin typeface="Calibri" panose="020F0502020204030204" pitchFamily="34" charset="0"/>
              </a:rPr>
              <a:t>Minuses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200" b="1" dirty="0" smtClean="0">
                <a:latin typeface="Calibri" panose="020F0502020204030204" pitchFamily="34" charset="0"/>
              </a:rPr>
              <a:t>Very Expensive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200" b="1" dirty="0" smtClean="0">
                <a:latin typeface="Calibri" panose="020F0502020204030204" pitchFamily="34" charset="0"/>
              </a:rPr>
              <a:t>Have to go Overseas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200" b="1" dirty="0" smtClean="0">
                <a:latin typeface="Calibri" panose="020F0502020204030204" pitchFamily="34" charset="0"/>
              </a:rPr>
              <a:t>No Medicare Assistance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200" b="1" dirty="0" smtClean="0">
                <a:latin typeface="Calibri" panose="020F0502020204030204" pitchFamily="34" charset="0"/>
              </a:rPr>
              <a:t>No Health Insurance</a:t>
            </a:r>
            <a:endParaRPr lang="en-AU" sz="2200" b="1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86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087015"/>
          </a:xfrm>
        </p:spPr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Proton</a:t>
            </a:r>
            <a:r>
              <a:rPr lang="en-AU" b="1" dirty="0" smtClean="0"/>
              <a:t> Beam Therapy</a:t>
            </a:r>
            <a:endParaRPr lang="en-AU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4" y="2132856"/>
            <a:ext cx="3623582" cy="390281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728" y="2204865"/>
            <a:ext cx="4353072" cy="374361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763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My Treatment in Korea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060848"/>
            <a:ext cx="7704667" cy="3938968"/>
          </a:xfrm>
        </p:spPr>
        <p:txBody>
          <a:bodyPr>
            <a:normAutofit/>
          </a:bodyPr>
          <a:lstStyle/>
          <a:p>
            <a:r>
              <a:rPr lang="en-AU" sz="2800" b="1" dirty="0" smtClean="0">
                <a:latin typeface="Calibri" panose="020F0502020204030204" pitchFamily="34" charset="0"/>
              </a:rPr>
              <a:t>“World’s Best Cancer Treatment Centre”</a:t>
            </a:r>
          </a:p>
          <a:p>
            <a:r>
              <a:rPr lang="en-AU" sz="2800" b="1" dirty="0" smtClean="0">
                <a:latin typeface="Calibri" panose="020F0502020204030204" pitchFamily="34" charset="0"/>
              </a:rPr>
              <a:t>Ultra Modern with all Latest Gear</a:t>
            </a:r>
          </a:p>
          <a:p>
            <a:r>
              <a:rPr lang="en-AU" sz="2800" b="1" dirty="0" smtClean="0">
                <a:latin typeface="Calibri" panose="020F0502020204030204" pitchFamily="34" charset="0"/>
              </a:rPr>
              <a:t>All Specialists US Trained and Speak Perfect English</a:t>
            </a:r>
          </a:p>
          <a:p>
            <a:r>
              <a:rPr lang="en-AU" sz="2800" b="1" dirty="0" smtClean="0">
                <a:latin typeface="Calibri" panose="020F0502020204030204" pitchFamily="34" charset="0"/>
              </a:rPr>
              <a:t>5 Star 2 Bedroom  Apartment + Driver</a:t>
            </a:r>
            <a:endParaRPr lang="en-AU" sz="2800" b="1" dirty="0">
              <a:latin typeface="Calibri" panose="020F0502020204030204" pitchFamily="34" charset="0"/>
            </a:endParaRPr>
          </a:p>
          <a:p>
            <a:r>
              <a:rPr lang="en-AU" sz="2800" b="1" dirty="0" smtClean="0">
                <a:latin typeface="Calibri" panose="020F0502020204030204" pitchFamily="34" charset="0"/>
              </a:rPr>
              <a:t>Perfect Holiday Environment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0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603647"/>
          </a:xfrm>
        </p:spPr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Subsequent to Korea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44824"/>
            <a:ext cx="7704667" cy="4154992"/>
          </a:xfrm>
        </p:spPr>
        <p:txBody>
          <a:bodyPr>
            <a:normAutofit lnSpcReduction="10000"/>
          </a:bodyPr>
          <a:lstStyle/>
          <a:p>
            <a:r>
              <a:rPr lang="en-AU" sz="2800" b="1" dirty="0" smtClean="0">
                <a:latin typeface="Calibri" panose="020F0502020204030204" pitchFamily="34" charset="0"/>
              </a:rPr>
              <a:t>Decided to Write a Book on </a:t>
            </a:r>
            <a:r>
              <a:rPr lang="en-AU" sz="2800" b="1" dirty="0" err="1" smtClean="0">
                <a:latin typeface="Calibri" panose="020F0502020204030204" pitchFamily="34" charset="0"/>
              </a:rPr>
              <a:t>PCa</a:t>
            </a:r>
            <a:endParaRPr lang="en-AU" sz="2800" b="1" dirty="0" smtClean="0">
              <a:latin typeface="Calibri" panose="020F0502020204030204" pitchFamily="34" charset="0"/>
            </a:endParaRPr>
          </a:p>
          <a:p>
            <a:r>
              <a:rPr lang="en-AU" sz="2800" b="1" dirty="0" smtClean="0">
                <a:latin typeface="Calibri" panose="020F0502020204030204" pitchFamily="34" charset="0"/>
              </a:rPr>
              <a:t>Key Premise : Men Must Take Responsibility for Their Own  Health Decisions</a:t>
            </a:r>
          </a:p>
          <a:p>
            <a:r>
              <a:rPr lang="en-AU" sz="2800" b="1" dirty="0" smtClean="0">
                <a:latin typeface="Calibri" panose="020F0502020204030204" pitchFamily="34" charset="0"/>
              </a:rPr>
              <a:t>Don’t be Steamrolled by your Doctors</a:t>
            </a:r>
          </a:p>
          <a:p>
            <a:pPr lvl="1"/>
            <a:r>
              <a:rPr lang="en-AU" b="1" dirty="0" smtClean="0">
                <a:latin typeface="Calibri" panose="020F0502020204030204" pitchFamily="34" charset="0"/>
              </a:rPr>
              <a:t>Whilst in a state of Cancer Anxiety</a:t>
            </a:r>
          </a:p>
          <a:p>
            <a:r>
              <a:rPr lang="en-AU" sz="2800" b="1" dirty="0" smtClean="0">
                <a:latin typeface="Calibri" panose="020F0502020204030204" pitchFamily="34" charset="0"/>
              </a:rPr>
              <a:t>Get all the Answers to your Questions</a:t>
            </a:r>
          </a:p>
          <a:p>
            <a:r>
              <a:rPr lang="en-AU" sz="2800" b="1" dirty="0" smtClean="0">
                <a:latin typeface="Calibri" panose="020F0502020204030204" pitchFamily="34" charset="0"/>
              </a:rPr>
              <a:t>All Treatments Have Side Effects</a:t>
            </a:r>
          </a:p>
          <a:p>
            <a:r>
              <a:rPr lang="en-AU" sz="2800" b="1" dirty="0" smtClean="0">
                <a:latin typeface="Calibri" panose="020F0502020204030204" pitchFamily="34" charset="0"/>
              </a:rPr>
              <a:t>Two Game-Changing Developments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44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Two Game-Changing </a:t>
            </a:r>
            <a:br>
              <a:rPr lang="en-AU" b="1" dirty="0" smtClean="0">
                <a:latin typeface="Calibri" panose="020F0502020204030204" pitchFamily="34" charset="0"/>
              </a:rPr>
            </a:br>
            <a:r>
              <a:rPr lang="en-AU" b="1" dirty="0" smtClean="0">
                <a:latin typeface="Calibri" panose="020F0502020204030204" pitchFamily="34" charset="0"/>
              </a:rPr>
              <a:t>Developments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576" y="2924944"/>
            <a:ext cx="4176464" cy="311073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b="1" dirty="0" err="1" smtClean="0">
                <a:latin typeface="Calibri" panose="020F0502020204030204" pitchFamily="34" charset="0"/>
              </a:rPr>
              <a:t>Multiparamagnetic</a:t>
            </a:r>
            <a:r>
              <a:rPr lang="en-AU" sz="2800" b="1" dirty="0" smtClean="0">
                <a:latin typeface="Calibri" panose="020F0502020204030204" pitchFamily="34" charset="0"/>
              </a:rPr>
              <a:t> MRI</a:t>
            </a:r>
          </a:p>
          <a:p>
            <a:pPr marL="457200" lvl="1" indent="0">
              <a:buNone/>
            </a:pPr>
            <a:r>
              <a:rPr lang="en-AU" sz="2600" b="1" dirty="0" smtClean="0">
                <a:latin typeface="Calibri" panose="020F0502020204030204" pitchFamily="34" charset="0"/>
              </a:rPr>
              <a:t>(</a:t>
            </a:r>
            <a:r>
              <a:rPr lang="en-AU" sz="2600" b="1" dirty="0" err="1" smtClean="0">
                <a:latin typeface="Calibri" panose="020F0502020204030204" pitchFamily="34" charset="0"/>
              </a:rPr>
              <a:t>mpMRI</a:t>
            </a:r>
            <a:r>
              <a:rPr lang="en-AU" sz="2600" b="1" dirty="0" smtClean="0">
                <a:latin typeface="Calibri" panose="020F0502020204030204" pitchFamily="34" charset="0"/>
              </a:rPr>
              <a:t>)</a:t>
            </a:r>
            <a:endParaRPr lang="en-AU" sz="2600" b="1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996952"/>
            <a:ext cx="3739896" cy="30168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Focal Laser Ablation </a:t>
            </a:r>
          </a:p>
          <a:p>
            <a:pPr marL="457200" lvl="1" indent="0">
              <a:buNone/>
            </a:pPr>
            <a:r>
              <a:rPr lang="en-AU" sz="2600" b="1" dirty="0" smtClean="0">
                <a:latin typeface="Calibri" panose="020F0502020204030204" pitchFamily="34" charset="0"/>
              </a:rPr>
              <a:t>(FLA)</a:t>
            </a:r>
            <a:endParaRPr lang="en-AU" sz="2600" b="1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40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>
                <a:latin typeface="Calibri" panose="020F0502020204030204" pitchFamily="34" charset="0"/>
              </a:rPr>
              <a:t>mpMRI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3794952"/>
          </a:xfrm>
        </p:spPr>
        <p:txBody>
          <a:bodyPr>
            <a:noAutofit/>
          </a:bodyPr>
          <a:lstStyle/>
          <a:p>
            <a:r>
              <a:rPr lang="en-AU" sz="3200" b="1" dirty="0" smtClean="0">
                <a:latin typeface="Calibri" panose="020F0502020204030204" pitchFamily="34" charset="0"/>
              </a:rPr>
              <a:t>Been around for a while</a:t>
            </a:r>
          </a:p>
          <a:p>
            <a:r>
              <a:rPr lang="en-AU" sz="3200" b="1" dirty="0" smtClean="0">
                <a:latin typeface="Calibri" panose="020F0502020204030204" pitchFamily="34" charset="0"/>
              </a:rPr>
              <a:t>New 3 Tesla strength units offer higher resolution</a:t>
            </a:r>
          </a:p>
          <a:p>
            <a:r>
              <a:rPr lang="en-AU" sz="3200" b="1" dirty="0" smtClean="0">
                <a:latin typeface="Calibri" panose="020F0502020204030204" pitchFamily="34" charset="0"/>
              </a:rPr>
              <a:t>Also larger bore tunnels and open access machines give better patient access</a:t>
            </a:r>
          </a:p>
          <a:p>
            <a:r>
              <a:rPr lang="en-AU" sz="3200" b="1" dirty="0" smtClean="0">
                <a:latin typeface="Calibri" panose="020F0502020204030204" pitchFamily="34" charset="0"/>
              </a:rPr>
              <a:t>Better Software</a:t>
            </a:r>
            <a:endParaRPr lang="en-AU" sz="32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29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50" y="1196752"/>
            <a:ext cx="6515154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28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675655"/>
          </a:xfrm>
        </p:spPr>
        <p:txBody>
          <a:bodyPr/>
          <a:lstStyle/>
          <a:p>
            <a:r>
              <a:rPr lang="en-AU" b="1" dirty="0" err="1" smtClean="0">
                <a:latin typeface="Calibri" panose="020F0502020204030204" pitchFamily="34" charset="0"/>
              </a:rPr>
              <a:t>mpMRI</a:t>
            </a:r>
            <a:r>
              <a:rPr lang="en-AU" b="1" dirty="0" smtClean="0">
                <a:latin typeface="Calibri" panose="020F0502020204030204" pitchFamily="34" charset="0"/>
              </a:rPr>
              <a:t> Capabilities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16832"/>
            <a:ext cx="7838339" cy="4082984"/>
          </a:xfrm>
        </p:spPr>
        <p:txBody>
          <a:bodyPr>
            <a:noAutofit/>
          </a:bodyPr>
          <a:lstStyle/>
          <a:p>
            <a:r>
              <a:rPr lang="en-AU" sz="3200" b="1" dirty="0">
                <a:latin typeface="Calibri" panose="020F0502020204030204" pitchFamily="34" charset="0"/>
              </a:rPr>
              <a:t>T2-Weighted (T2W) </a:t>
            </a:r>
            <a:r>
              <a:rPr lang="en-AU" sz="3200" b="1" dirty="0" smtClean="0">
                <a:latin typeface="Calibri" panose="020F0502020204030204" pitchFamily="34" charset="0"/>
              </a:rPr>
              <a:t>imaging</a:t>
            </a:r>
          </a:p>
          <a:p>
            <a:r>
              <a:rPr lang="en-AU" sz="3200" b="1" dirty="0">
                <a:latin typeface="Calibri" panose="020F0502020204030204" pitchFamily="34" charset="0"/>
              </a:rPr>
              <a:t>Diffusion-weighted imaging (DW-MRI</a:t>
            </a:r>
            <a:r>
              <a:rPr lang="en-AU" sz="3200" b="1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AU" sz="3200" b="1" dirty="0">
                <a:latin typeface="Calibri" panose="020F0502020204030204" pitchFamily="34" charset="0"/>
              </a:rPr>
              <a:t>Dynamic contrast enhanced MRI (DCE-MRI</a:t>
            </a:r>
            <a:r>
              <a:rPr lang="en-AU" sz="3200" b="1" dirty="0" smtClean="0">
                <a:latin typeface="Calibri" panose="020F0502020204030204" pitchFamily="34" charset="0"/>
              </a:rPr>
              <a:t>)</a:t>
            </a:r>
          </a:p>
          <a:p>
            <a:r>
              <a:rPr lang="en-AU" sz="3200" b="1" dirty="0">
                <a:latin typeface="Calibri" panose="020F0502020204030204" pitchFamily="34" charset="0"/>
              </a:rPr>
              <a:t>MR </a:t>
            </a:r>
            <a:r>
              <a:rPr lang="en-AU" sz="3200" b="1" dirty="0" smtClean="0">
                <a:latin typeface="Calibri" panose="020F0502020204030204" pitchFamily="34" charset="0"/>
              </a:rPr>
              <a:t>spectroscopy</a:t>
            </a:r>
          </a:p>
          <a:p>
            <a:r>
              <a:rPr lang="en-AU" sz="3200" b="1" dirty="0" err="1" smtClean="0">
                <a:latin typeface="Calibri" panose="020F0502020204030204" pitchFamily="34" charset="0"/>
              </a:rPr>
              <a:t>Endorectal</a:t>
            </a:r>
            <a:r>
              <a:rPr lang="en-AU" sz="3200" b="1" dirty="0" smtClean="0">
                <a:latin typeface="Calibri" panose="020F0502020204030204" pitchFamily="34" charset="0"/>
              </a:rPr>
              <a:t> Coil</a:t>
            </a:r>
            <a:endParaRPr lang="en-AU" sz="32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18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531639"/>
          </a:xfrm>
        </p:spPr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Talk Contents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4082984"/>
          </a:xfrm>
        </p:spPr>
        <p:txBody>
          <a:bodyPr anchor="ctr" anchorCtr="0">
            <a:normAutofit fontScale="77500" lnSpcReduction="20000"/>
          </a:bodyPr>
          <a:lstStyle/>
          <a:p>
            <a:pPr marL="284400" indent="-571500">
              <a:lnSpc>
                <a:spcPct val="120000"/>
              </a:lnSpc>
            </a:pPr>
            <a:r>
              <a:rPr lang="en-AU" sz="4200" b="1" dirty="0" smtClean="0">
                <a:latin typeface="Calibri" panose="020F0502020204030204" pitchFamily="34" charset="0"/>
              </a:rPr>
              <a:t>My </a:t>
            </a:r>
            <a:r>
              <a:rPr lang="en-AU" sz="4200" b="1" dirty="0">
                <a:latin typeface="Calibri" panose="020F0502020204030204" pitchFamily="34" charset="0"/>
              </a:rPr>
              <a:t>History and </a:t>
            </a:r>
            <a:r>
              <a:rPr lang="en-AU" sz="4200" b="1" dirty="0" smtClean="0">
                <a:latin typeface="Calibri" panose="020F0502020204030204" pitchFamily="34" charset="0"/>
              </a:rPr>
              <a:t>Diagnosis</a:t>
            </a:r>
          </a:p>
          <a:p>
            <a:pPr marL="284400" indent="-571500">
              <a:lnSpc>
                <a:spcPct val="120000"/>
              </a:lnSpc>
            </a:pPr>
            <a:r>
              <a:rPr lang="en-AU" sz="4200" b="1" dirty="0" smtClean="0">
                <a:latin typeface="Calibri" panose="020F0502020204030204" pitchFamily="34" charset="0"/>
              </a:rPr>
              <a:t>The Cancer Anxiety Factor</a:t>
            </a:r>
          </a:p>
          <a:p>
            <a:pPr marL="284400" indent="-571500">
              <a:lnSpc>
                <a:spcPct val="120000"/>
              </a:lnSpc>
            </a:pPr>
            <a:r>
              <a:rPr lang="en-AU" sz="4200" b="1" dirty="0" smtClean="0">
                <a:latin typeface="Calibri" panose="020F0502020204030204" pitchFamily="34" charset="0"/>
              </a:rPr>
              <a:t>Treatment Choices</a:t>
            </a:r>
            <a:endParaRPr lang="en-AU" sz="4200" b="1" dirty="0">
              <a:latin typeface="Calibri" panose="020F0502020204030204" pitchFamily="34" charset="0"/>
            </a:endParaRPr>
          </a:p>
          <a:p>
            <a:pPr marL="284400" indent="-571500">
              <a:lnSpc>
                <a:spcPct val="120000"/>
              </a:lnSpc>
            </a:pPr>
            <a:r>
              <a:rPr lang="en-AU" sz="4200" b="1" dirty="0" smtClean="0">
                <a:latin typeface="Calibri" panose="020F0502020204030204" pitchFamily="34" charset="0"/>
              </a:rPr>
              <a:t>My </a:t>
            </a:r>
            <a:r>
              <a:rPr lang="en-AU" sz="4200" b="1" dirty="0">
                <a:latin typeface="Calibri" panose="020F0502020204030204" pitchFamily="34" charset="0"/>
              </a:rPr>
              <a:t>Treatment in </a:t>
            </a:r>
            <a:r>
              <a:rPr lang="en-AU" sz="4200" b="1" dirty="0" smtClean="0">
                <a:latin typeface="Calibri" panose="020F0502020204030204" pitchFamily="34" charset="0"/>
              </a:rPr>
              <a:t>Korea</a:t>
            </a:r>
          </a:p>
          <a:p>
            <a:pPr marL="284400" indent="-571500">
              <a:lnSpc>
                <a:spcPct val="120000"/>
              </a:lnSpc>
            </a:pPr>
            <a:r>
              <a:rPr lang="en-AU" sz="4200" b="1" dirty="0" smtClean="0">
                <a:latin typeface="Calibri" panose="020F0502020204030204" pitchFamily="34" charset="0"/>
              </a:rPr>
              <a:t>What </a:t>
            </a:r>
            <a:r>
              <a:rPr lang="en-AU" sz="4200" b="1" dirty="0">
                <a:latin typeface="Calibri" panose="020F0502020204030204" pitchFamily="34" charset="0"/>
              </a:rPr>
              <a:t>I Discovered after </a:t>
            </a:r>
            <a:r>
              <a:rPr lang="en-AU" sz="4200" b="1" dirty="0" smtClean="0">
                <a:latin typeface="Calibri" panose="020F0502020204030204" pitchFamily="34" charset="0"/>
              </a:rPr>
              <a:t>Korea</a:t>
            </a:r>
          </a:p>
          <a:p>
            <a:pPr marL="284400" indent="-571500">
              <a:lnSpc>
                <a:spcPct val="120000"/>
              </a:lnSpc>
            </a:pPr>
            <a:r>
              <a:rPr lang="en-AU" sz="4200" b="1" dirty="0" smtClean="0">
                <a:latin typeface="Calibri" panose="020F0502020204030204" pitchFamily="34" charset="0"/>
              </a:rPr>
              <a:t>An ABC of Prostate Cancer in 2015</a:t>
            </a:r>
            <a:endParaRPr lang="en-AU" sz="4200" b="1" dirty="0"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91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>
                <a:latin typeface="Calibri" panose="020F0502020204030204" pitchFamily="34" charset="0"/>
              </a:rPr>
              <a:t>T2-Weighted (T2W) imaging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844824"/>
            <a:ext cx="7704667" cy="41549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200" b="1" dirty="0" smtClean="0">
                <a:latin typeface="Calibri" panose="020F0502020204030204" pitchFamily="34" charset="0"/>
              </a:rPr>
              <a:t>The image contrast is weighted to match the density of various anatomical structures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200" b="1" dirty="0" smtClean="0">
                <a:latin typeface="Calibri" panose="020F0502020204030204" pitchFamily="34" charset="0"/>
              </a:rPr>
              <a:t>Result: High Resolution Images of the Prostate and its Capsular Wall</a:t>
            </a:r>
            <a:endParaRPr lang="en-AU" sz="32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49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531639"/>
          </a:xfrm>
        </p:spPr>
        <p:txBody>
          <a:bodyPr>
            <a:normAutofit fontScale="90000"/>
          </a:bodyPr>
          <a:lstStyle/>
          <a:p>
            <a:r>
              <a:rPr lang="en-AU" b="1" dirty="0" smtClean="0">
                <a:latin typeface="Calibri" panose="020F0502020204030204" pitchFamily="34" charset="0"/>
              </a:rPr>
              <a:t>Diffusion-Weighted Imaging </a:t>
            </a:r>
            <a:br>
              <a:rPr lang="en-AU" b="1" dirty="0" smtClean="0">
                <a:latin typeface="Calibri" panose="020F0502020204030204" pitchFamily="34" charset="0"/>
              </a:rPr>
            </a:br>
            <a:r>
              <a:rPr lang="en-AU" b="1" dirty="0" smtClean="0">
                <a:latin typeface="Calibri" panose="020F0502020204030204" pitchFamily="34" charset="0"/>
              </a:rPr>
              <a:t>(</a:t>
            </a:r>
            <a:r>
              <a:rPr lang="en-AU" b="1" dirty="0">
                <a:latin typeface="Calibri" panose="020F0502020204030204" pitchFamily="34" charset="0"/>
              </a:rPr>
              <a:t>DW-MRI)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2276872"/>
            <a:ext cx="7704667" cy="3620848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b="1" dirty="0">
                <a:latin typeface="Calibri" panose="020F0502020204030204" pitchFamily="34" charset="0"/>
              </a:rPr>
              <a:t>It determines the Brownian motion of free water within </a:t>
            </a:r>
            <a:r>
              <a:rPr lang="en-AU" sz="2800" b="1" dirty="0" smtClean="0">
                <a:latin typeface="Calibri" panose="020F0502020204030204" pitchFamily="34" charset="0"/>
              </a:rPr>
              <a:t>tissue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>
                <a:latin typeface="Calibri" panose="020F0502020204030204" pitchFamily="34" charset="0"/>
              </a:rPr>
              <a:t>The increased cellularity and lesser extracellular spaces found in cancer lesions </a:t>
            </a:r>
            <a:r>
              <a:rPr lang="en-AU" sz="2800" b="1" dirty="0" smtClean="0">
                <a:latin typeface="Calibri" panose="020F0502020204030204" pitchFamily="34" charset="0"/>
              </a:rPr>
              <a:t>are detected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The </a:t>
            </a:r>
            <a:r>
              <a:rPr lang="en-AU" sz="2800" b="1" dirty="0">
                <a:latin typeface="Calibri" panose="020F0502020204030204" pitchFamily="34" charset="0"/>
              </a:rPr>
              <a:t>contrast between diseased and healthy </a:t>
            </a:r>
            <a:r>
              <a:rPr lang="en-AU" sz="2800" b="1" dirty="0" smtClean="0">
                <a:latin typeface="Calibri" panose="020F0502020204030204" pitchFamily="34" charset="0"/>
              </a:rPr>
              <a:t>tissue is displayed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The impedance of water molecule diffusion is also assessed and called apparent diffusion coefficient (ADC)</a:t>
            </a:r>
            <a:endParaRPr lang="en-AU" sz="2800" b="1" dirty="0"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21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0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675655"/>
          </a:xfrm>
        </p:spPr>
        <p:txBody>
          <a:bodyPr>
            <a:normAutofit fontScale="90000"/>
          </a:bodyPr>
          <a:lstStyle/>
          <a:p>
            <a:r>
              <a:rPr lang="en-AU" b="1" dirty="0">
                <a:latin typeface="Calibri" panose="020F0502020204030204" pitchFamily="34" charset="0"/>
              </a:rPr>
              <a:t>Dynamic </a:t>
            </a:r>
            <a:r>
              <a:rPr lang="en-AU" b="1" dirty="0" smtClean="0">
                <a:latin typeface="Calibri" panose="020F0502020204030204" pitchFamily="34" charset="0"/>
              </a:rPr>
              <a:t>Contrast Enhanced MRI</a:t>
            </a:r>
            <a:br>
              <a:rPr lang="en-AU" b="1" dirty="0" smtClean="0">
                <a:latin typeface="Calibri" panose="020F0502020204030204" pitchFamily="34" charset="0"/>
              </a:rPr>
            </a:br>
            <a:r>
              <a:rPr lang="en-AU" b="1" dirty="0" smtClean="0">
                <a:latin typeface="Calibri" panose="020F0502020204030204" pitchFamily="34" charset="0"/>
              </a:rPr>
              <a:t> </a:t>
            </a:r>
            <a:r>
              <a:rPr lang="en-AU" b="1" dirty="0">
                <a:latin typeface="Calibri" panose="020F0502020204030204" pitchFamily="34" charset="0"/>
              </a:rPr>
              <a:t>(DCE-MRI)</a:t>
            </a:r>
            <a:br>
              <a:rPr lang="en-AU" b="1" dirty="0">
                <a:latin typeface="Calibri" panose="020F0502020204030204" pitchFamily="34" charset="0"/>
              </a:rPr>
            </a:b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772816"/>
            <a:ext cx="7704667" cy="4227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200" b="1" dirty="0" err="1" smtClean="0">
                <a:latin typeface="Calibri" panose="020F0502020204030204" pitchFamily="34" charset="0"/>
              </a:rPr>
              <a:t>Angiogenisis</a:t>
            </a:r>
            <a:endParaRPr lang="en-AU" sz="3200" b="1" dirty="0" smtClean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Measures </a:t>
            </a:r>
            <a:r>
              <a:rPr lang="en-AU" sz="2800" b="1" dirty="0">
                <a:latin typeface="Calibri" panose="020F0502020204030204" pitchFamily="34" charset="0"/>
              </a:rPr>
              <a:t>the increased vascularity of tumours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Higher </a:t>
            </a:r>
            <a:r>
              <a:rPr lang="en-AU" sz="2800" b="1" dirty="0">
                <a:latin typeface="Calibri" panose="020F0502020204030204" pitchFamily="34" charset="0"/>
              </a:rPr>
              <a:t>grade and large tumours </a:t>
            </a:r>
            <a:r>
              <a:rPr lang="en-AU" sz="2800" b="1" dirty="0" smtClean="0">
                <a:latin typeface="Calibri" panose="020F0502020204030204" pitchFamily="34" charset="0"/>
              </a:rPr>
              <a:t>have higher wash in and wash out of the injected contrasting agent than healthy tissue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Not good for smaller tumours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13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/>
          <a:lstStyle/>
          <a:p>
            <a:r>
              <a:rPr lang="en-AU" b="1" dirty="0" err="1" smtClean="0">
                <a:latin typeface="Calibri" panose="020F0502020204030204" pitchFamily="34" charset="0"/>
              </a:rPr>
              <a:t>mpMRI</a:t>
            </a:r>
            <a:r>
              <a:rPr lang="en-AU" b="1" dirty="0" smtClean="0">
                <a:latin typeface="Calibri" panose="020F0502020204030204" pitchFamily="34" charset="0"/>
              </a:rPr>
              <a:t> Images of the Prostate</a:t>
            </a:r>
            <a:endParaRPr lang="en-AU" b="1" dirty="0">
              <a:latin typeface="Calibri" panose="020F050202020403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16" y="1844824"/>
            <a:ext cx="6615599" cy="4680520"/>
          </a:xfr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23</a:t>
            </a:fld>
            <a:endParaRPr lang="en-A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35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531639"/>
          </a:xfrm>
        </p:spPr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MRI Spectroscopy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88840"/>
            <a:ext cx="7704667" cy="3456384"/>
          </a:xfrm>
        </p:spPr>
        <p:txBody>
          <a:bodyPr>
            <a:normAutofit/>
          </a:bodyPr>
          <a:lstStyle/>
          <a:p>
            <a:r>
              <a:rPr lang="en-AU" sz="2800" b="1" dirty="0" smtClean="0">
                <a:latin typeface="Calibri" panose="020F0502020204030204" pitchFamily="34" charset="0"/>
              </a:rPr>
              <a:t>Measures Choline, Citrate &amp; Creatinine in Tissue</a:t>
            </a:r>
          </a:p>
          <a:p>
            <a:r>
              <a:rPr lang="en-AU" sz="2800" b="1" dirty="0" smtClean="0">
                <a:latin typeface="Calibri" panose="020F0502020204030204" pitchFamily="34" charset="0"/>
              </a:rPr>
              <a:t>Healthy Prostate: </a:t>
            </a:r>
            <a:r>
              <a:rPr lang="en-AU" sz="2800" b="1" dirty="0">
                <a:latin typeface="Calibri" panose="020F0502020204030204" pitchFamily="34" charset="0"/>
              </a:rPr>
              <a:t>Low Choline &amp; High </a:t>
            </a:r>
            <a:r>
              <a:rPr lang="en-AU" sz="2800" b="1" dirty="0" smtClean="0">
                <a:latin typeface="Calibri" panose="020F0502020204030204" pitchFamily="34" charset="0"/>
              </a:rPr>
              <a:t>Citrate</a:t>
            </a:r>
          </a:p>
          <a:p>
            <a:r>
              <a:rPr lang="en-AU" sz="2800" b="1" dirty="0" smtClean="0">
                <a:latin typeface="Calibri" panose="020F0502020204030204" pitchFamily="34" charset="0"/>
              </a:rPr>
              <a:t>Cancerous </a:t>
            </a:r>
            <a:r>
              <a:rPr lang="en-AU" sz="2800" b="1" dirty="0">
                <a:latin typeface="Calibri" panose="020F0502020204030204" pitchFamily="34" charset="0"/>
              </a:rPr>
              <a:t>Prostate</a:t>
            </a:r>
            <a:r>
              <a:rPr lang="en-AU" sz="2800" b="1" dirty="0" smtClean="0">
                <a:latin typeface="Calibri" panose="020F0502020204030204" pitchFamily="34" charset="0"/>
              </a:rPr>
              <a:t>: High </a:t>
            </a:r>
            <a:r>
              <a:rPr lang="en-AU" sz="2800" b="1" dirty="0">
                <a:latin typeface="Calibri" panose="020F0502020204030204" pitchFamily="34" charset="0"/>
              </a:rPr>
              <a:t>Choline &amp; Low </a:t>
            </a:r>
            <a:r>
              <a:rPr lang="en-AU" sz="2800" b="1" dirty="0" smtClean="0">
                <a:latin typeface="Calibri" panose="020F0502020204030204" pitchFamily="34" charset="0"/>
              </a:rPr>
              <a:t>Citrate</a:t>
            </a:r>
          </a:p>
          <a:p>
            <a:r>
              <a:rPr lang="en-AU" sz="2800" b="1" dirty="0" err="1" smtClean="0">
                <a:latin typeface="Calibri" panose="020F0502020204030204" pitchFamily="34" charset="0"/>
              </a:rPr>
              <a:t>mpMRI</a:t>
            </a:r>
            <a:r>
              <a:rPr lang="en-AU" sz="2800" b="1" dirty="0" smtClean="0">
                <a:latin typeface="Calibri" panose="020F0502020204030204" pitchFamily="34" charset="0"/>
              </a:rPr>
              <a:t> : Now often used PRIOR to biopsy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25</a:t>
            </a:fld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66361"/>
            <a:ext cx="5040560" cy="537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283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Focal Laser Ablation (FLA)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348880"/>
            <a:ext cx="7704667" cy="3650936"/>
          </a:xfrm>
        </p:spPr>
        <p:txBody>
          <a:bodyPr>
            <a:normAutofit/>
          </a:bodyPr>
          <a:lstStyle/>
          <a:p>
            <a:r>
              <a:rPr lang="en-AU" sz="2800" b="1" dirty="0" smtClean="0">
                <a:latin typeface="Calibri" panose="020F0502020204030204" pitchFamily="34" charset="0"/>
              </a:rPr>
              <a:t>Now that the larger tumours can be seen, they can be selectively destroyed (ablated) by laser</a:t>
            </a:r>
          </a:p>
          <a:p>
            <a:r>
              <a:rPr lang="en-AU" sz="2800" b="1" dirty="0" smtClean="0">
                <a:latin typeface="Calibri" panose="020F0502020204030204" pitchFamily="34" charset="0"/>
              </a:rPr>
              <a:t>Dr Dan </a:t>
            </a:r>
            <a:r>
              <a:rPr lang="en-AU" sz="2800" b="1" dirty="0" err="1" smtClean="0">
                <a:latin typeface="Calibri" panose="020F0502020204030204" pitchFamily="34" charset="0"/>
              </a:rPr>
              <a:t>Sperling</a:t>
            </a:r>
            <a:r>
              <a:rPr lang="en-AU" sz="2800" b="1" dirty="0" smtClean="0">
                <a:latin typeface="Calibri" panose="020F0502020204030204" pitchFamily="34" charset="0"/>
              </a:rPr>
              <a:t> in New York pioneered in situ FLA under MRI guidance</a:t>
            </a:r>
          </a:p>
          <a:p>
            <a:r>
              <a:rPr lang="en-AU" sz="2800" b="1" dirty="0" smtClean="0">
                <a:latin typeface="Calibri" panose="020F0502020204030204" pitchFamily="34" charset="0"/>
              </a:rPr>
              <a:t>Now being done in Sydney</a:t>
            </a:r>
          </a:p>
          <a:p>
            <a:r>
              <a:rPr lang="en-AU" sz="2800" b="1" dirty="0" smtClean="0">
                <a:latin typeface="Calibri" panose="020F0502020204030204" pitchFamily="34" charset="0"/>
              </a:rPr>
              <a:t>Generally No Side Effects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68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189" y="0"/>
            <a:ext cx="428762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27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74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099591"/>
          </a:xfrm>
        </p:spPr>
        <p:txBody>
          <a:bodyPr>
            <a:normAutofit/>
          </a:bodyPr>
          <a:lstStyle/>
          <a:p>
            <a:r>
              <a:rPr lang="en-AU" b="1" dirty="0">
                <a:latin typeface="Calibri" panose="020F0502020204030204" pitchFamily="34" charset="0"/>
              </a:rPr>
              <a:t>Doctors </a:t>
            </a:r>
            <a:r>
              <a:rPr lang="en-AU" b="1" dirty="0" smtClean="0">
                <a:latin typeface="Calibri" panose="020F0502020204030204" pitchFamily="34" charset="0"/>
              </a:rPr>
              <a:t>Comment on the Book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484784"/>
            <a:ext cx="7704667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AU" sz="1200" b="1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3400" b="1" dirty="0" smtClean="0">
                <a:latin typeface="Calibri" panose="020F0502020204030204" pitchFamily="34" charset="0"/>
              </a:rPr>
              <a:t>Dr L. (a leading Sydney  Urologist) said: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100" b="1" dirty="0">
                <a:latin typeface="Calibri" panose="020F0502020204030204" pitchFamily="34" charset="0"/>
              </a:rPr>
              <a:t>“Alan’s book is extensively researched and is most comprehensive”;  “He has become an expert on the topic of prostate cancer and he fully understands what he has written”.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AU" b="1" dirty="0" smtClean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AU" sz="3300" b="1" dirty="0">
                <a:latin typeface="Calibri" panose="020F0502020204030204" pitchFamily="34" charset="0"/>
              </a:rPr>
              <a:t> </a:t>
            </a:r>
            <a:r>
              <a:rPr lang="en-AU" sz="3300" b="1" dirty="0" smtClean="0">
                <a:latin typeface="Calibri" panose="020F0502020204030204" pitchFamily="34" charset="0"/>
              </a:rPr>
              <a:t>Dr R. (a retired Nephrologist and </a:t>
            </a:r>
            <a:r>
              <a:rPr lang="en-AU" sz="3300" b="1" dirty="0" err="1" smtClean="0">
                <a:latin typeface="Calibri" panose="020F0502020204030204" pitchFamily="34" charset="0"/>
              </a:rPr>
              <a:t>PCa</a:t>
            </a:r>
            <a:r>
              <a:rPr lang="en-AU" sz="3300" b="1" dirty="0" smtClean="0">
                <a:latin typeface="Calibri" panose="020F0502020204030204" pitchFamily="34" charset="0"/>
              </a:rPr>
              <a:t> Sufferer) said: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3100" b="1" dirty="0">
                <a:latin typeface="Calibri" panose="020F0502020204030204" pitchFamily="34" charset="0"/>
              </a:rPr>
              <a:t>“As a prostate cancer sufferer, I found the book to be excellent and right up to </a:t>
            </a:r>
            <a:r>
              <a:rPr lang="en-AU" sz="3100" b="1" dirty="0" smtClean="0">
                <a:latin typeface="Calibri" panose="020F0502020204030204" pitchFamily="34" charset="0"/>
              </a:rPr>
              <a:t>date”</a:t>
            </a:r>
          </a:p>
          <a:p>
            <a:pPr marL="0" indent="0">
              <a:buNone/>
            </a:pPr>
            <a:r>
              <a:rPr lang="en-AU" b="1" dirty="0" smtClean="0"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28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63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171599"/>
          </a:xfrm>
        </p:spPr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Doctors Comment on the Book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41044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b="1" dirty="0">
                <a:latin typeface="Calibri" panose="020F0502020204030204" pitchFamily="34" charset="0"/>
              </a:rPr>
              <a:t>Dr B, who works at the forefront of PSA diagnostics, said</a:t>
            </a:r>
            <a:r>
              <a:rPr lang="en-AU" sz="2800" b="1" dirty="0" smtClean="0">
                <a:latin typeface="Calibri" panose="020F050202020403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“</a:t>
            </a:r>
            <a:r>
              <a:rPr lang="en-AU" sz="2400" b="1" dirty="0">
                <a:latin typeface="Calibri" panose="020F0502020204030204" pitchFamily="34" charset="0"/>
              </a:rPr>
              <a:t>It is a well-researched and easily-understood book that should be “essential reading” for any newly diagnosed prostate cancer sufferer and their family</a:t>
            </a:r>
            <a:r>
              <a:rPr lang="en-AU" sz="2400" b="1" dirty="0" smtClean="0">
                <a:latin typeface="Calibri" panose="020F0502020204030204" pitchFamily="34" charset="0"/>
              </a:rPr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Dr C, a radiation oncologist, said: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b="1" dirty="0">
                <a:latin typeface="Calibri" panose="020F0502020204030204" pitchFamily="34" charset="0"/>
              </a:rPr>
              <a:t>Certainly, this book will help you and your loved ones, release the anxiety that you are experiencing and find hope for the future.”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sz="2800" b="1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AU" sz="2800" b="1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29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80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99592" y="2420887"/>
            <a:ext cx="8133283" cy="372432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65200" indent="-457200">
              <a:spcBef>
                <a:spcPts val="0"/>
              </a:spcBef>
              <a:buSzPct val="145000"/>
              <a:buFont typeface="Arial" panose="020B0604020202020204" pitchFamily="34" charset="0"/>
              <a:buChar char="•"/>
            </a:pPr>
            <a:r>
              <a:rPr lang="en-AU" sz="3200" b="1" dirty="0">
                <a:latin typeface="Calibri" panose="020F0502020204030204" pitchFamily="34" charset="0"/>
              </a:rPr>
              <a:t>Father Died With Prostate Cancer aged 95</a:t>
            </a:r>
          </a:p>
          <a:p>
            <a:pPr marL="618318" indent="-514350">
              <a:buSzPct val="145000"/>
              <a:buFont typeface="Arial" panose="020B0604020202020204" pitchFamily="34" charset="0"/>
              <a:buChar char="•"/>
            </a:pPr>
            <a:r>
              <a:rPr lang="en-AU" sz="3200" b="1" dirty="0">
                <a:latin typeface="Calibri" panose="020F0502020204030204" pitchFamily="34" charset="0"/>
              </a:rPr>
              <a:t>Brother Diagnosed in 2000 then aged 60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400" b="1" dirty="0">
                <a:latin typeface="Calibri" panose="020F0502020204030204" pitchFamily="34" charset="0"/>
              </a:rPr>
              <a:t>PSA 7.5; Gleason 9 (High Risk Category); Type 1c</a:t>
            </a:r>
          </a:p>
          <a:p>
            <a:pPr lvl="2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400" b="1" dirty="0">
                <a:latin typeface="Calibri" panose="020F0502020204030204" pitchFamily="34" charset="0"/>
              </a:rPr>
              <a:t>High Dose Brachytherapy + X-Ray Radiation (6 </a:t>
            </a:r>
            <a:r>
              <a:rPr lang="en-AU" sz="2400" b="1" dirty="0" smtClean="0">
                <a:latin typeface="Calibri" panose="020F0502020204030204" pitchFamily="34" charset="0"/>
              </a:rPr>
              <a:t>weeks</a:t>
            </a:r>
            <a:r>
              <a:rPr lang="en-AU" sz="2400" b="1" dirty="0">
                <a:latin typeface="Calibri" panose="020F0502020204030204" pitchFamily="34" charset="0"/>
              </a:rPr>
              <a:t>)</a:t>
            </a:r>
          </a:p>
          <a:p>
            <a:pPr lvl="2" indent="-25560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AU" sz="2400" b="1" dirty="0">
                <a:latin typeface="Calibri" panose="020F0502020204030204" pitchFamily="34" charset="0"/>
              </a:rPr>
              <a:t>Recurrence 2 years ago – Now on Hormone Therapy</a:t>
            </a:r>
          </a:p>
          <a:p>
            <a:endParaRPr lang="en-AU" dirty="0"/>
          </a:p>
          <a:p>
            <a:pPr lvl="2"/>
            <a:endParaRPr lang="en-AU" dirty="0"/>
          </a:p>
          <a:p>
            <a:pPr lvl="2"/>
            <a:endParaRPr lang="en-AU" sz="2000" dirty="0">
              <a:cs typeface="Lucida Sans Unicode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Lucida Sans Unicode"/>
              </a:rPr>
              <a:t>My History &amp;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0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Why You Should Consider this Book?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204864"/>
            <a:ext cx="7704667" cy="379495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b="1" dirty="0">
                <a:latin typeface="Calibri" panose="020F0502020204030204" pitchFamily="34" charset="0"/>
              </a:rPr>
              <a:t>Its </a:t>
            </a:r>
            <a:r>
              <a:rPr lang="en-AU" sz="2800" b="1" dirty="0" smtClean="0">
                <a:latin typeface="Calibri" panose="020F0502020204030204" pitchFamily="34" charset="0"/>
              </a:rPr>
              <a:t>285 </a:t>
            </a:r>
            <a:r>
              <a:rPr lang="en-AU" sz="2800" b="1" dirty="0">
                <a:latin typeface="Calibri" panose="020F0502020204030204" pitchFamily="34" charset="0"/>
              </a:rPr>
              <a:t>pages are packed with essential  </a:t>
            </a:r>
            <a:r>
              <a:rPr lang="en-AU" sz="2800" b="1" dirty="0" smtClean="0">
                <a:latin typeface="Calibri" panose="020F0502020204030204" pitchFamily="34" charset="0"/>
              </a:rPr>
              <a:t>information.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The </a:t>
            </a:r>
            <a:r>
              <a:rPr lang="en-AU" sz="2800" b="1" dirty="0">
                <a:latin typeface="Calibri" panose="020F0502020204030204" pitchFamily="34" charset="0"/>
              </a:rPr>
              <a:t>best available reviews of the various treatments for prostate </a:t>
            </a:r>
            <a:r>
              <a:rPr lang="en-AU" sz="2800" b="1" dirty="0" smtClean="0">
                <a:latin typeface="Calibri" panose="020F0502020204030204" pitchFamily="34" charset="0"/>
              </a:rPr>
              <a:t>cancer are referenced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It’s </a:t>
            </a:r>
            <a:r>
              <a:rPr lang="en-AU" sz="2800" b="1" dirty="0">
                <a:latin typeface="Calibri" panose="020F0502020204030204" pitchFamily="34" charset="0"/>
              </a:rPr>
              <a:t>written by a layman for </a:t>
            </a:r>
            <a:r>
              <a:rPr lang="en-AU" sz="2800" b="1" dirty="0" smtClean="0">
                <a:latin typeface="Calibri" panose="020F0502020204030204" pitchFamily="34" charset="0"/>
              </a:rPr>
              <a:t>laymen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Copies are available here for $25 (cash or credit card)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30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94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Alan Lawrenson Contacts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916832"/>
            <a:ext cx="7704667" cy="4082984"/>
          </a:xfrm>
        </p:spPr>
        <p:txBody>
          <a:bodyPr/>
          <a:lstStyle/>
          <a:p>
            <a:r>
              <a:rPr lang="en-AU" dirty="0" smtClean="0">
                <a:hlinkClick r:id="rId2"/>
              </a:rPr>
              <a:t>www.anabcofprostatecancer.com.au</a:t>
            </a:r>
            <a:endParaRPr lang="en-AU" dirty="0" smtClean="0"/>
          </a:p>
          <a:p>
            <a:r>
              <a:rPr lang="en-AU" dirty="0" smtClean="0">
                <a:hlinkClick r:id="rId3"/>
              </a:rPr>
              <a:t>www.facebook.com/AnABCofProstateCancer</a:t>
            </a:r>
            <a:endParaRPr lang="en-AU" dirty="0" smtClean="0"/>
          </a:p>
          <a:p>
            <a:r>
              <a:rPr lang="en-AU" dirty="0" smtClean="0">
                <a:hlinkClick r:id="rId4"/>
              </a:rPr>
              <a:t>anabcofprostatecancer@gmail.com</a:t>
            </a:r>
            <a:endParaRPr lang="en-AU" dirty="0" smtClean="0"/>
          </a:p>
          <a:p>
            <a:r>
              <a:rPr lang="en-AU" dirty="0" smtClean="0"/>
              <a:t>0414 483 373</a:t>
            </a:r>
          </a:p>
          <a:p>
            <a:r>
              <a:rPr lang="en-AU" dirty="0" smtClean="0"/>
              <a:t>305/2 Peninsula Drive Breakfast Point NSW 2137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845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Questions?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8" y="6093296"/>
            <a:ext cx="413483" cy="365125"/>
          </a:xfrm>
        </p:spPr>
        <p:txBody>
          <a:bodyPr/>
          <a:lstStyle/>
          <a:p>
            <a:fld id="{C87D01AF-C062-43D7-B8C5-2C9315296353}" type="slidenum">
              <a:rPr lang="en-AU" sz="1600" smtClean="0"/>
              <a:t>32</a:t>
            </a:fld>
            <a:endParaRPr lang="en-AU" sz="16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z="1600" b="1" dirty="0" smtClean="0"/>
              <a:t>This Presentation is NOT medical advice.</a:t>
            </a:r>
            <a:endParaRPr lang="en-AU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2443162"/>
            <a:ext cx="1485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1038" y="836713"/>
            <a:ext cx="7704137" cy="1224135"/>
          </a:xfrm>
        </p:spPr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My History &amp; Diagnosis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2133" y="2276872"/>
            <a:ext cx="7704667" cy="3722944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800" b="1" dirty="0">
                <a:latin typeface="Calibri" panose="020F0502020204030204" pitchFamily="34" charset="0"/>
              </a:rPr>
              <a:t>I had 6 Monthly PSA test for 10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800" b="1" dirty="0">
                <a:latin typeface="Calibri" panose="020F0502020204030204" pitchFamily="34" charset="0"/>
              </a:rPr>
              <a:t>PSA </a:t>
            </a:r>
            <a:r>
              <a:rPr lang="en-AU" sz="3800" b="1" dirty="0" smtClean="0">
                <a:latin typeface="Calibri" panose="020F0502020204030204" pitchFamily="34" charset="0"/>
              </a:rPr>
              <a:t>3, then</a:t>
            </a:r>
            <a:r>
              <a:rPr lang="en-AU" sz="3800" b="1" dirty="0">
                <a:latin typeface="Calibri" panose="020F0502020204030204" pitchFamily="34" charset="0"/>
              </a:rPr>
              <a:t> </a:t>
            </a:r>
            <a:r>
              <a:rPr lang="en-AU" sz="3800" b="1" dirty="0" smtClean="0">
                <a:latin typeface="Calibri" panose="020F0502020204030204" pitchFamily="34" charset="0"/>
              </a:rPr>
              <a:t>PSA </a:t>
            </a:r>
            <a:r>
              <a:rPr lang="en-AU" sz="3800" b="1" dirty="0">
                <a:latin typeface="Calibri" panose="020F0502020204030204" pitchFamily="34" charset="0"/>
              </a:rPr>
              <a:t>4, </a:t>
            </a:r>
            <a:r>
              <a:rPr lang="en-AU" sz="3800" b="1" dirty="0" smtClean="0">
                <a:latin typeface="Calibri" panose="020F0502020204030204" pitchFamily="34" charset="0"/>
              </a:rPr>
              <a:t>then PSA 5, finally PSA </a:t>
            </a:r>
            <a:r>
              <a:rPr lang="en-AU" sz="3800" b="1" dirty="0">
                <a:latin typeface="Calibri" panose="020F0502020204030204" pitchFamily="34" charset="0"/>
              </a:rPr>
              <a:t>7.5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800" b="1" dirty="0">
                <a:latin typeface="Calibri" panose="020F0502020204030204" pitchFamily="34" charset="0"/>
              </a:rPr>
              <a:t>At PSA 5 had 24 Core Biopsy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800" b="1" dirty="0">
                <a:latin typeface="Calibri" panose="020F0502020204030204" pitchFamily="34" charset="0"/>
              </a:rPr>
              <a:t>9 of the 24 cores were Cancerous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800" b="1" dirty="0">
                <a:latin typeface="Calibri" panose="020F0502020204030204" pitchFamily="34" charset="0"/>
              </a:rPr>
              <a:t>Type </a:t>
            </a:r>
            <a:r>
              <a:rPr lang="en-AU" sz="3800" b="1" dirty="0" smtClean="0">
                <a:latin typeface="Calibri" panose="020F0502020204030204" pitchFamily="34" charset="0"/>
              </a:rPr>
              <a:t>1c: Gleason </a:t>
            </a:r>
            <a:r>
              <a:rPr lang="en-AU" sz="3800" b="1" dirty="0">
                <a:latin typeface="Calibri" panose="020F0502020204030204" pitchFamily="34" charset="0"/>
              </a:rPr>
              <a:t>7 (3+4</a:t>
            </a:r>
            <a:r>
              <a:rPr lang="en-AU" sz="3800" b="1" dirty="0" smtClean="0">
                <a:latin typeface="Calibri" panose="020F050202020403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800" b="1" dirty="0" smtClean="0">
                <a:latin typeface="Calibri" panose="020F0502020204030204" pitchFamily="34" charset="0"/>
              </a:rPr>
              <a:t>Bone Scan + CT Scan = Clear</a:t>
            </a:r>
            <a:endParaRPr lang="en-AU" sz="3800" b="1" dirty="0">
              <a:latin typeface="Calibri" panose="020F050202020403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9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The Cancer Anxiety Factor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2133" y="1988840"/>
            <a:ext cx="7704667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 smtClean="0">
                <a:latin typeface="Calibri" panose="020F0502020204030204" pitchFamily="34" charset="0"/>
              </a:rPr>
              <a:t>“Alan – You have Prostate Cancer”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Your mind goes blank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b="1" dirty="0" smtClean="0">
                <a:latin typeface="Calibri" panose="020F0502020204030204" pitchFamily="34" charset="0"/>
              </a:rPr>
              <a:t> Awful thoughts cloud your judgement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b="1" dirty="0">
                <a:latin typeface="Calibri" panose="020F0502020204030204" pitchFamily="34" charset="0"/>
              </a:rPr>
              <a:t> </a:t>
            </a:r>
            <a:r>
              <a:rPr lang="en-AU" sz="2400" b="1" dirty="0" smtClean="0">
                <a:latin typeface="Calibri" panose="020F0502020204030204" pitchFamily="34" charset="0"/>
              </a:rPr>
              <a:t>You are very vulnerable to the doctor’s advice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b="1" dirty="0">
                <a:latin typeface="Calibri" panose="020F0502020204030204" pitchFamily="34" charset="0"/>
              </a:rPr>
              <a:t> </a:t>
            </a:r>
            <a:r>
              <a:rPr lang="en-AU" sz="2400" b="1" dirty="0" smtClean="0">
                <a:latin typeface="Calibri" panose="020F0502020204030204" pitchFamily="34" charset="0"/>
              </a:rPr>
              <a:t>Remember that </a:t>
            </a:r>
            <a:r>
              <a:rPr lang="en-AU" sz="2400" b="1" dirty="0" err="1" smtClean="0">
                <a:latin typeface="Calibri" panose="020F0502020204030204" pitchFamily="34" charset="0"/>
              </a:rPr>
              <a:t>PCa</a:t>
            </a:r>
            <a:r>
              <a:rPr lang="en-AU" sz="2400" b="1" dirty="0" smtClean="0">
                <a:latin typeface="Calibri" panose="020F0502020204030204" pitchFamily="34" charset="0"/>
              </a:rPr>
              <a:t> is a slow progression disease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b="1" dirty="0">
                <a:latin typeface="Calibri" panose="020F0502020204030204" pitchFamily="34" charset="0"/>
              </a:rPr>
              <a:t> </a:t>
            </a:r>
            <a:r>
              <a:rPr lang="en-AU" sz="2400" b="1" dirty="0" smtClean="0">
                <a:latin typeface="Calibri" panose="020F0502020204030204" pitchFamily="34" charset="0"/>
              </a:rPr>
              <a:t>You generally have plenty of time to research  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400" b="1" dirty="0">
                <a:latin typeface="Calibri" panose="020F0502020204030204" pitchFamily="34" charset="0"/>
              </a:rPr>
              <a:t> </a:t>
            </a:r>
            <a:r>
              <a:rPr lang="en-AU" sz="2400" b="1" dirty="0" smtClean="0">
                <a:latin typeface="Calibri" panose="020F0502020204030204" pitchFamily="34" charset="0"/>
              </a:rPr>
              <a:t>Fight the feeling that you must rid yourself immediately of the disease</a:t>
            </a:r>
          </a:p>
          <a:p>
            <a:pPr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663" y="253093"/>
            <a:ext cx="7704137" cy="1231691"/>
          </a:xfrm>
        </p:spPr>
        <p:txBody>
          <a:bodyPr/>
          <a:lstStyle/>
          <a:p>
            <a:r>
              <a:rPr lang="en-AU" b="1" dirty="0" smtClean="0">
                <a:latin typeface="Calibri"/>
              </a:rPr>
              <a:t>Choices – 1</a:t>
            </a:r>
            <a:r>
              <a:rPr lang="en-AU" b="1" baseline="30000" dirty="0" smtClean="0">
                <a:latin typeface="Calibri"/>
              </a:rPr>
              <a:t>st</a:t>
            </a:r>
            <a:r>
              <a:rPr lang="en-AU" b="1" dirty="0" smtClean="0">
                <a:latin typeface="Calibri"/>
              </a:rPr>
              <a:t> Urologist</a:t>
            </a:r>
            <a:endParaRPr lang="en-AU" b="1" dirty="0">
              <a:latin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556792"/>
            <a:ext cx="7704667" cy="4443024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12800" b="1" dirty="0" smtClean="0">
                <a:latin typeface="Calibri" panose="020F0502020204030204" pitchFamily="34" charset="0"/>
              </a:rPr>
              <a:t>He said “Let me do a Prostatectomy”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9600" b="1" dirty="0" smtClean="0">
                <a:latin typeface="Calibri" panose="020F0502020204030204" pitchFamily="34" charset="0"/>
              </a:rPr>
              <a:t>I said “No”, but would consider other options over next 6 weeks whilst overseas on holiday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12800" b="1" dirty="0" smtClean="0">
                <a:latin typeface="Calibri" panose="020F0502020204030204" pitchFamily="34" charset="0"/>
              </a:rPr>
              <a:t>I focused on three options: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9600" b="1" dirty="0" smtClean="0">
                <a:latin typeface="Calibri" panose="020F0502020204030204" pitchFamily="34" charset="0"/>
              </a:rPr>
              <a:t>HIFU (High Intensity Focused Ultrasound)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9600" b="1" dirty="0" smtClean="0">
                <a:latin typeface="Calibri" panose="020F0502020204030204" pitchFamily="34" charset="0"/>
              </a:rPr>
              <a:t>Available in Sydney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9600" b="1" dirty="0" smtClean="0">
                <a:latin typeface="Calibri" panose="020F0502020204030204" pitchFamily="34" charset="0"/>
              </a:rPr>
              <a:t>Hyperthermia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9600" b="1" dirty="0" smtClean="0">
                <a:latin typeface="Calibri" panose="020F0502020204030204" pitchFamily="34" charset="0"/>
              </a:rPr>
              <a:t>Only done in Germany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9600" b="1" dirty="0" smtClean="0">
                <a:latin typeface="Calibri" panose="020F0502020204030204" pitchFamily="34" charset="0"/>
              </a:rPr>
              <a:t>Proton Beam Therapy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9600" b="1" dirty="0" smtClean="0">
                <a:latin typeface="Calibri" panose="020F0502020204030204" pitchFamily="34" charset="0"/>
              </a:rPr>
              <a:t>A Choice of 15 Centres worldwide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6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Enter the 2</a:t>
            </a:r>
            <a:r>
              <a:rPr lang="en-AU" b="1" baseline="30000" dirty="0" smtClean="0">
                <a:latin typeface="Calibri" panose="020F0502020204030204" pitchFamily="34" charset="0"/>
              </a:rPr>
              <a:t>nd</a:t>
            </a:r>
            <a:r>
              <a:rPr lang="en-AU" b="1" dirty="0" smtClean="0">
                <a:latin typeface="Calibri" panose="020F0502020204030204" pitchFamily="34" charset="0"/>
              </a:rPr>
              <a:t> Urologist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2133" y="2348880"/>
            <a:ext cx="7704667" cy="30243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3200" b="1" dirty="0" smtClean="0">
                <a:latin typeface="Calibri" panose="020F0502020204030204" pitchFamily="34" charset="0"/>
              </a:rPr>
              <a:t>One of 6 Sydney urologists doing HIFU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3200" b="1" dirty="0" smtClean="0">
                <a:latin typeface="Calibri" panose="020F0502020204030204" pitchFamily="34" charset="0"/>
              </a:rPr>
              <a:t>Recommended HDR </a:t>
            </a:r>
            <a:r>
              <a:rPr lang="en-AU" sz="3200" b="1" dirty="0" err="1" smtClean="0">
                <a:latin typeface="Calibri" panose="020F0502020204030204" pitchFamily="34" charset="0"/>
              </a:rPr>
              <a:t>Brachy</a:t>
            </a:r>
            <a:r>
              <a:rPr lang="en-AU" sz="3200" b="1" dirty="0" smtClean="0">
                <a:latin typeface="Calibri" panose="020F0502020204030204" pitchFamily="34" charset="0"/>
              </a:rPr>
              <a:t> + Radiation</a:t>
            </a:r>
            <a:endParaRPr lang="en-AU" sz="32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0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315615"/>
          </a:xfrm>
        </p:spPr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Enter the 3</a:t>
            </a:r>
            <a:r>
              <a:rPr lang="en-AU" b="1" baseline="30000" dirty="0" smtClean="0">
                <a:latin typeface="Calibri" panose="020F0502020204030204" pitchFamily="34" charset="0"/>
              </a:rPr>
              <a:t>rd</a:t>
            </a:r>
            <a:r>
              <a:rPr lang="en-AU" b="1" dirty="0" smtClean="0">
                <a:latin typeface="Calibri" panose="020F0502020204030204" pitchFamily="34" charset="0"/>
              </a:rPr>
              <a:t> Urologist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772816"/>
            <a:ext cx="7704667" cy="42270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Checked my Flow Rates and Pressure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Both Sub-optimal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Did a TURP operation by burning away part of prostate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Significantly Improved Flow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Also recommended HDR </a:t>
            </a:r>
            <a:r>
              <a:rPr lang="en-AU" sz="2800" b="1" dirty="0" err="1" smtClean="0">
                <a:latin typeface="Calibri" panose="020F0502020204030204" pitchFamily="34" charset="0"/>
              </a:rPr>
              <a:t>Brachy</a:t>
            </a:r>
            <a:r>
              <a:rPr lang="en-AU" sz="2800" b="1" dirty="0" smtClean="0">
                <a:latin typeface="Calibri" panose="020F0502020204030204" pitchFamily="34" charset="0"/>
              </a:rPr>
              <a:t> + Radiation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800" b="1" dirty="0" smtClean="0">
                <a:latin typeface="Calibri" panose="020F0502020204030204" pitchFamily="34" charset="0"/>
              </a:rPr>
              <a:t>Arranged appointment with Radiation Oncologist in Sydney</a:t>
            </a:r>
            <a:endParaRPr lang="en-AU" sz="28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21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675655"/>
          </a:xfrm>
        </p:spPr>
        <p:txBody>
          <a:bodyPr/>
          <a:lstStyle/>
          <a:p>
            <a:r>
              <a:rPr lang="en-AU" b="1" dirty="0" smtClean="0">
                <a:latin typeface="Calibri" panose="020F0502020204030204" pitchFamily="34" charset="0"/>
              </a:rPr>
              <a:t>What Did The Radiation Oncologist Say?</a:t>
            </a:r>
            <a:endParaRPr lang="en-AU" b="1" dirty="0">
              <a:latin typeface="Calibri" panose="020F050202020403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82133" y="2276872"/>
            <a:ext cx="7704667" cy="3722944"/>
          </a:xfrm>
        </p:spPr>
        <p:txBody>
          <a:bodyPr>
            <a:noAutofit/>
          </a:bodyPr>
          <a:lstStyle/>
          <a:p>
            <a:r>
              <a:rPr lang="en-AU" sz="3200" b="1" dirty="0" smtClean="0">
                <a:latin typeface="Calibri" panose="020F0502020204030204" pitchFamily="34" charset="0"/>
              </a:rPr>
              <a:t>He would do HDR </a:t>
            </a:r>
            <a:r>
              <a:rPr lang="en-AU" sz="3200" b="1" dirty="0" err="1" smtClean="0">
                <a:latin typeface="Calibri" panose="020F0502020204030204" pitchFamily="34" charset="0"/>
              </a:rPr>
              <a:t>Brachy</a:t>
            </a:r>
            <a:r>
              <a:rPr lang="en-AU" sz="3200" b="1" dirty="0" smtClean="0">
                <a:latin typeface="Calibri" panose="020F0502020204030204" pitchFamily="34" charset="0"/>
              </a:rPr>
              <a:t> (needles) + 6 Weeks IMRT – Cost $33000 ($13000 out of my pocket)</a:t>
            </a:r>
          </a:p>
          <a:p>
            <a:r>
              <a:rPr lang="en-AU" sz="3200" b="1" dirty="0" smtClean="0">
                <a:latin typeface="Calibri" panose="020F0502020204030204" pitchFamily="34" charset="0"/>
              </a:rPr>
              <a:t>Treatment in 3 months after TURP recovery</a:t>
            </a:r>
          </a:p>
          <a:p>
            <a:r>
              <a:rPr lang="en-AU" sz="3200" b="1" dirty="0" smtClean="0">
                <a:latin typeface="Calibri" panose="020F0502020204030204" pitchFamily="34" charset="0"/>
              </a:rPr>
              <a:t>He strongly recommended I did not do PBT</a:t>
            </a:r>
            <a:endParaRPr lang="en-AU" sz="32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D01AF-C062-43D7-B8C5-2C9315296353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This Presentation is NOT medical advice.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95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2038</TotalTime>
  <Words>1290</Words>
  <Application>Microsoft Office PowerPoint</Application>
  <PresentationFormat>On-screen Show (4:3)</PresentationFormat>
  <Paragraphs>236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Parallax</vt:lpstr>
      <vt:lpstr>My Journey over 4 Continents to find the Best Prostate Cancer Cure</vt:lpstr>
      <vt:lpstr>Talk Contents</vt:lpstr>
      <vt:lpstr>My History &amp; Diagnosis</vt:lpstr>
      <vt:lpstr>My History &amp; Diagnosis</vt:lpstr>
      <vt:lpstr>The Cancer Anxiety Factor</vt:lpstr>
      <vt:lpstr>Choices – 1st Urologist</vt:lpstr>
      <vt:lpstr>Enter the 2nd Urologist</vt:lpstr>
      <vt:lpstr>Enter the 3rd Urologist</vt:lpstr>
      <vt:lpstr>What Did The Radiation Oncologist Say?</vt:lpstr>
      <vt:lpstr>Side Effects of Treatment        % of Patients Treated</vt:lpstr>
      <vt:lpstr>Decision Time</vt:lpstr>
      <vt:lpstr>Its Proton Beam in Korea</vt:lpstr>
      <vt:lpstr>Proton Beam Therapy</vt:lpstr>
      <vt:lpstr>My Treatment in Korea</vt:lpstr>
      <vt:lpstr>Subsequent to Korea</vt:lpstr>
      <vt:lpstr>Two Game-Changing  Developments</vt:lpstr>
      <vt:lpstr>mpMRI</vt:lpstr>
      <vt:lpstr>PowerPoint Presentation</vt:lpstr>
      <vt:lpstr>mpMRI Capabilities</vt:lpstr>
      <vt:lpstr>T2-Weighted (T2W) imaging </vt:lpstr>
      <vt:lpstr>Diffusion-Weighted Imaging  (DW-MRI) </vt:lpstr>
      <vt:lpstr>Dynamic Contrast Enhanced MRI  (DCE-MRI) </vt:lpstr>
      <vt:lpstr>mpMRI Images of the Prostate</vt:lpstr>
      <vt:lpstr>MRI Spectroscopy</vt:lpstr>
      <vt:lpstr>PowerPoint Presentation</vt:lpstr>
      <vt:lpstr>Focal Laser Ablation (FLA)</vt:lpstr>
      <vt:lpstr>PowerPoint Presentation</vt:lpstr>
      <vt:lpstr>Doctors Comment on the Book</vt:lpstr>
      <vt:lpstr>Doctors Comment on the Book</vt:lpstr>
      <vt:lpstr>Why You Should Consider this Book?</vt:lpstr>
      <vt:lpstr>Alan Lawrenson Contacts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Journey over 4 Continents to find the best Prostate Cancer Cure</dc:title>
  <dc:creator>Alan Lawrenson</dc:creator>
  <cp:lastModifiedBy>Alan Lawrenson</cp:lastModifiedBy>
  <cp:revision>61</cp:revision>
  <cp:lastPrinted>2015-01-29T04:41:20Z</cp:lastPrinted>
  <dcterms:created xsi:type="dcterms:W3CDTF">2015-01-19T04:56:01Z</dcterms:created>
  <dcterms:modified xsi:type="dcterms:W3CDTF">2015-08-20T05:13:27Z</dcterms:modified>
</cp:coreProperties>
</file>